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64" r:id="rId6"/>
    <p:sldId id="259" r:id="rId7"/>
    <p:sldId id="260" r:id="rId8"/>
    <p:sldId id="261" r:id="rId9"/>
    <p:sldId id="266"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75835C6-6E58-4BD7-8F7C-3B85B3A848DD}" type="datetimeFigureOut">
              <a:rPr lang="fr-FR" smtClean="0"/>
              <a:t>01/09/2019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1227697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5835C6-6E58-4BD7-8F7C-3B85B3A848DD}" type="datetimeFigureOut">
              <a:rPr lang="fr-FR" smtClean="0"/>
              <a:t>01/09/2019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2316272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5835C6-6E58-4BD7-8F7C-3B85B3A848DD}" type="datetimeFigureOut">
              <a:rPr lang="fr-FR" smtClean="0"/>
              <a:t>01/09/2019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30531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75835C6-6E58-4BD7-8F7C-3B85B3A848DD}" type="datetimeFigureOut">
              <a:rPr lang="fr-FR" smtClean="0"/>
              <a:t>01/09/2019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3841487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75835C6-6E58-4BD7-8F7C-3B85B3A848DD}" type="datetimeFigureOut">
              <a:rPr lang="fr-FR" smtClean="0"/>
              <a:t>01/09/2019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3192182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75835C6-6E58-4BD7-8F7C-3B85B3A848DD}" type="datetimeFigureOut">
              <a:rPr lang="fr-FR" smtClean="0"/>
              <a:t>01/09/2019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278156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75835C6-6E58-4BD7-8F7C-3B85B3A848DD}" type="datetimeFigureOut">
              <a:rPr lang="fr-FR" smtClean="0"/>
              <a:t>01/09/2019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146019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75835C6-6E58-4BD7-8F7C-3B85B3A848DD}" type="datetimeFigureOut">
              <a:rPr lang="fr-FR" smtClean="0"/>
              <a:t>01/09/2019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222939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5835C6-6E58-4BD7-8F7C-3B85B3A848DD}" type="datetimeFigureOut">
              <a:rPr lang="fr-FR" smtClean="0"/>
              <a:t>01/09/2019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204807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75835C6-6E58-4BD7-8F7C-3B85B3A848DD}" type="datetimeFigureOut">
              <a:rPr lang="fr-FR" smtClean="0"/>
              <a:t>01/09/2019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50669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75835C6-6E58-4BD7-8F7C-3B85B3A848DD}" type="datetimeFigureOut">
              <a:rPr lang="fr-FR" smtClean="0"/>
              <a:t>01/09/2019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229547-8720-4F27-A247-EDB61E7E9F69}" type="slidenum">
              <a:rPr lang="fr-FR" smtClean="0"/>
              <a:t>‹N°›</a:t>
            </a:fld>
            <a:endParaRPr lang="fr-FR"/>
          </a:p>
        </p:txBody>
      </p:sp>
    </p:spTree>
    <p:extLst>
      <p:ext uri="{BB962C8B-B14F-4D97-AF65-F5344CB8AC3E}">
        <p14:creationId xmlns:p14="http://schemas.microsoft.com/office/powerpoint/2010/main" val="67775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835C6-6E58-4BD7-8F7C-3B85B3A848DD}" type="datetimeFigureOut">
              <a:rPr lang="fr-FR" smtClean="0"/>
              <a:t>01/09/2019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29547-8720-4F27-A247-EDB61E7E9F69}" type="slidenum">
              <a:rPr lang="fr-FR" smtClean="0"/>
              <a:t>‹N°›</a:t>
            </a:fld>
            <a:endParaRPr lang="fr-FR"/>
          </a:p>
        </p:txBody>
      </p:sp>
    </p:spTree>
    <p:extLst>
      <p:ext uri="{BB962C8B-B14F-4D97-AF65-F5344CB8AC3E}">
        <p14:creationId xmlns:p14="http://schemas.microsoft.com/office/powerpoint/2010/main" val="50840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a:t>Spécialité Humanités, Littérature et Philosophie</a:t>
            </a: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011635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7AEBAC6-6C98-4B1E-A2C0-5047C7D03924}"/>
              </a:ext>
            </a:extLst>
          </p:cNvPr>
          <p:cNvSpPr>
            <a:spLocks noGrp="1"/>
          </p:cNvSpPr>
          <p:nvPr>
            <p:ph type="title"/>
          </p:nvPr>
        </p:nvSpPr>
        <p:spPr/>
        <p:txBody>
          <a:bodyPr>
            <a:normAutofit fontScale="90000"/>
          </a:bodyPr>
          <a:lstStyle/>
          <a:p>
            <a:r>
              <a:rPr lang="fr-FR" sz="3200" dirty="0">
                <a:solidFill>
                  <a:srgbClr val="FF0000"/>
                </a:solidFill>
              </a:rPr>
              <a:t>Que sont les « Humanités » ?</a:t>
            </a:r>
            <a:br>
              <a:rPr lang="fr-FR" sz="3200" dirty="0">
                <a:solidFill>
                  <a:srgbClr val="FF0000"/>
                </a:solidFill>
              </a:rPr>
            </a:br>
            <a:endParaRPr lang="fr-FR" dirty="0"/>
          </a:p>
        </p:txBody>
      </p:sp>
      <p:sp>
        <p:nvSpPr>
          <p:cNvPr id="3" name="Espace réservé du contenu 2">
            <a:extLst>
              <a:ext uri="{FF2B5EF4-FFF2-40B4-BE49-F238E27FC236}">
                <a16:creationId xmlns:a16="http://schemas.microsoft.com/office/drawing/2014/main" id="{968CBB4A-5898-4E04-8D96-5A8594B24ED3}"/>
              </a:ext>
            </a:extLst>
          </p:cNvPr>
          <p:cNvSpPr>
            <a:spLocks noGrp="1"/>
          </p:cNvSpPr>
          <p:nvPr>
            <p:ph idx="1"/>
          </p:nvPr>
        </p:nvSpPr>
        <p:spPr/>
        <p:txBody>
          <a:bodyPr>
            <a:normAutofit fontScale="85000" lnSpcReduction="10000"/>
          </a:bodyPr>
          <a:lstStyle/>
          <a:p>
            <a:r>
              <a:rPr lang="fr-FR" sz="1800" dirty="0"/>
              <a:t>Adjectif « </a:t>
            </a:r>
            <a:r>
              <a:rPr lang="fr-FR" sz="1800" dirty="0" err="1"/>
              <a:t>humanus,a</a:t>
            </a:r>
            <a:r>
              <a:rPr lang="fr-FR" sz="1800" dirty="0"/>
              <a:t>, </a:t>
            </a:r>
            <a:r>
              <a:rPr lang="fr-FR" sz="1800" dirty="0" err="1"/>
              <a:t>um</a:t>
            </a:r>
            <a:r>
              <a:rPr lang="fr-FR" sz="1800" dirty="0"/>
              <a:t> » : « propre à l’homme », d’où « cultivé, policé, bienveillant »</a:t>
            </a:r>
          </a:p>
          <a:p>
            <a:r>
              <a:rPr lang="fr-FR" sz="1800" dirty="0"/>
              <a:t>Nom « </a:t>
            </a:r>
            <a:r>
              <a:rPr lang="fr-FR" sz="1800" dirty="0" err="1"/>
              <a:t>humanitas</a:t>
            </a:r>
            <a:r>
              <a:rPr lang="fr-FR" sz="1800" dirty="0"/>
              <a:t> », « </a:t>
            </a:r>
            <a:r>
              <a:rPr lang="fr-FR" sz="1800" dirty="0" err="1"/>
              <a:t>humanitatis</a:t>
            </a:r>
            <a:r>
              <a:rPr lang="fr-FR" sz="1800" dirty="0"/>
              <a:t> » : « esprit humain », « bienveillance », « culture, éducation », « politesse », « esprit, finesse ».</a:t>
            </a:r>
          </a:p>
          <a:p>
            <a:endParaRPr lang="fr-FR" sz="1800" dirty="0"/>
          </a:p>
          <a:p>
            <a:r>
              <a:rPr lang="fr-FR" sz="2000" dirty="0"/>
              <a:t>A la Renaissance, « l’humanisme » :</a:t>
            </a:r>
          </a:p>
          <a:p>
            <a:pPr marL="0" indent="0">
              <a:buNone/>
            </a:pPr>
            <a:r>
              <a:rPr lang="fr-FR" sz="2000" dirty="0"/>
              <a:t> - Mouvement littéraire et intellectuel qui place l’homme au centre de ses préoccupations.</a:t>
            </a:r>
          </a:p>
          <a:p>
            <a:pPr>
              <a:buFontTx/>
              <a:buChar char="-"/>
            </a:pPr>
            <a:r>
              <a:rPr lang="fr-FR" sz="2000" dirty="0"/>
              <a:t>Importance accordée à l’éducation : c’est le savoir qui rend l’homme plus humain.</a:t>
            </a:r>
          </a:p>
          <a:p>
            <a:pPr>
              <a:buFontTx/>
              <a:buChar char="-"/>
            </a:pPr>
            <a:r>
              <a:rPr lang="fr-FR" sz="2000" dirty="0"/>
              <a:t>Etude des langues et cultures de l’Antiquité.</a:t>
            </a:r>
          </a:p>
          <a:p>
            <a:pPr>
              <a:buFontTx/>
              <a:buChar char="-"/>
            </a:pPr>
            <a:endParaRPr lang="fr-FR" sz="2000" dirty="0"/>
          </a:p>
          <a:p>
            <a:r>
              <a:rPr lang="fr-FR" sz="2000" dirty="0"/>
              <a:t>Au XIXème siècle, « faire ses humanités » : </a:t>
            </a:r>
          </a:p>
          <a:p>
            <a:pPr marL="0" indent="0">
              <a:buNone/>
            </a:pPr>
            <a:r>
              <a:rPr lang="fr-FR" sz="2000" dirty="0"/>
              <a:t>-Apprentissage des textes importants de la littérature grecque et romaine.</a:t>
            </a:r>
          </a:p>
          <a:p>
            <a:pPr>
              <a:buFontTx/>
              <a:buChar char="-"/>
            </a:pPr>
            <a:r>
              <a:rPr lang="fr-FR" sz="2000" dirty="0"/>
              <a:t>De façon plus générale, formation de l’esprit humain par la culture littéraire et scientifique.</a:t>
            </a:r>
          </a:p>
          <a:p>
            <a:pPr marL="0" indent="0">
              <a:buNone/>
            </a:pPr>
            <a:r>
              <a:rPr lang="fr-FR" sz="2000" dirty="0"/>
              <a:t>Aujourd’hui: </a:t>
            </a:r>
          </a:p>
          <a:p>
            <a:pPr>
              <a:buFontTx/>
              <a:buChar char="-"/>
            </a:pPr>
            <a:r>
              <a:rPr lang="fr-FR" sz="2000" dirty="0"/>
              <a:t>Humanités : Lettres, Philosophie et sciences humaines et sociales ( géographie, histoire, psychologie, linguistique, sociologie, anthropologie…)</a:t>
            </a:r>
          </a:p>
        </p:txBody>
      </p:sp>
    </p:spTree>
    <p:extLst>
      <p:ext uri="{BB962C8B-B14F-4D97-AF65-F5344CB8AC3E}">
        <p14:creationId xmlns:p14="http://schemas.microsoft.com/office/powerpoint/2010/main" val="3270558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solidFill>
                  <a:srgbClr val="FF0000"/>
                </a:solidFill>
              </a:rPr>
              <a:t>Quels sont les objectifs de cette spécialité ?</a:t>
            </a:r>
            <a:br>
              <a:rPr lang="fr-FR" sz="3600" dirty="0">
                <a:solidFill>
                  <a:srgbClr val="FF0000"/>
                </a:solidFill>
              </a:rPr>
            </a:br>
            <a:r>
              <a:rPr lang="fr-FR" sz="3100" dirty="0"/>
              <a:t>(extraits du BO du 22/01/2019)</a:t>
            </a:r>
          </a:p>
        </p:txBody>
      </p:sp>
      <p:sp>
        <p:nvSpPr>
          <p:cNvPr id="3" name="Espace réservé du contenu 2"/>
          <p:cNvSpPr>
            <a:spLocks noGrp="1"/>
          </p:cNvSpPr>
          <p:nvPr>
            <p:ph idx="1"/>
          </p:nvPr>
        </p:nvSpPr>
        <p:spPr/>
        <p:txBody>
          <a:bodyPr>
            <a:normAutofit fontScale="85000" lnSpcReduction="10000"/>
          </a:bodyPr>
          <a:lstStyle/>
          <a:p>
            <a:r>
              <a:rPr lang="fr-FR" dirty="0"/>
              <a:t>« Procurer aux élèves de première et de terminale une solide formation générale dans le domaine des lettres, de la philosophie et des sciences humaines »</a:t>
            </a:r>
          </a:p>
          <a:p>
            <a:r>
              <a:rPr lang="fr-FR" dirty="0"/>
              <a:t>Proposer une « approche nouvelle de grandes questions de culture et une initiation à une réflexion personnelle sur ces questions » grâce à la « rencontre et la fréquentation d’œuvres d’intérêt majeur »</a:t>
            </a:r>
          </a:p>
          <a:p>
            <a:r>
              <a:rPr lang="fr-FR" dirty="0"/>
              <a:t>Développer « des compétences orales à travers notamment la pratique de l’argumentation »</a:t>
            </a:r>
          </a:p>
          <a:p>
            <a:r>
              <a:rPr lang="fr-FR" dirty="0"/>
              <a:t>Acquérir une « culture humaniste » permettant de réfléchir à « des questions contemporaines »</a:t>
            </a:r>
          </a:p>
        </p:txBody>
      </p:sp>
    </p:spTree>
    <p:extLst>
      <p:ext uri="{BB962C8B-B14F-4D97-AF65-F5344CB8AC3E}">
        <p14:creationId xmlns:p14="http://schemas.microsoft.com/office/powerpoint/2010/main" val="63064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solidFill>
                  <a:srgbClr val="FF0000"/>
                </a:solidFill>
              </a:rPr>
              <a:t>Pour quelle poursuite d’études?</a:t>
            </a:r>
          </a:p>
        </p:txBody>
      </p:sp>
      <p:sp>
        <p:nvSpPr>
          <p:cNvPr id="3" name="Espace réservé du contenu 2"/>
          <p:cNvSpPr>
            <a:spLocks noGrp="1"/>
          </p:cNvSpPr>
          <p:nvPr>
            <p:ph idx="1"/>
          </p:nvPr>
        </p:nvSpPr>
        <p:spPr/>
        <p:txBody>
          <a:bodyPr>
            <a:normAutofit fontScale="92500" lnSpcReduction="10000"/>
          </a:bodyPr>
          <a:lstStyle/>
          <a:p>
            <a:pPr marL="0" indent="0">
              <a:buNone/>
            </a:pPr>
            <a:r>
              <a:rPr lang="fr-FR" dirty="0"/>
              <a:t>« Cette formation constituera un précieux apport pour les études axées sur :</a:t>
            </a:r>
          </a:p>
          <a:p>
            <a:r>
              <a:rPr lang="fr-FR" dirty="0"/>
              <a:t>Les sciences</a:t>
            </a:r>
          </a:p>
          <a:p>
            <a:r>
              <a:rPr lang="fr-FR" dirty="0"/>
              <a:t>Les arts et les lettres</a:t>
            </a:r>
          </a:p>
          <a:p>
            <a:r>
              <a:rPr lang="fr-FR" dirty="0"/>
              <a:t>La philosophie</a:t>
            </a:r>
          </a:p>
          <a:p>
            <a:r>
              <a:rPr lang="fr-FR" dirty="0"/>
              <a:t>Le droit</a:t>
            </a:r>
          </a:p>
          <a:p>
            <a:r>
              <a:rPr lang="fr-FR" dirty="0"/>
              <a:t>L’économie et la gestion</a:t>
            </a:r>
          </a:p>
          <a:p>
            <a:r>
              <a:rPr lang="fr-FR" dirty="0"/>
              <a:t>Les sciences politiques</a:t>
            </a:r>
          </a:p>
          <a:p>
            <a:r>
              <a:rPr lang="fr-FR" dirty="0"/>
              <a:t>La médecine et les professions de santé »</a:t>
            </a:r>
          </a:p>
        </p:txBody>
      </p:sp>
    </p:spTree>
    <p:extLst>
      <p:ext uri="{BB962C8B-B14F-4D97-AF65-F5344CB8AC3E}">
        <p14:creationId xmlns:p14="http://schemas.microsoft.com/office/powerpoint/2010/main" val="1732208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solidFill>
                  <a:srgbClr val="FF0000"/>
                </a:solidFill>
              </a:rPr>
              <a:t>Domaines de formation facilités par cet enseignement de spécialité </a:t>
            </a:r>
          </a:p>
        </p:txBody>
      </p:sp>
      <p:sp>
        <p:nvSpPr>
          <p:cNvPr id="3" name="Espace réservé du contenu 2"/>
          <p:cNvSpPr>
            <a:spLocks noGrp="1"/>
          </p:cNvSpPr>
          <p:nvPr>
            <p:ph idx="1"/>
          </p:nvPr>
        </p:nvSpPr>
        <p:spPr/>
        <p:txBody>
          <a:bodyPr>
            <a:normAutofit fontScale="85000" lnSpcReduction="10000"/>
          </a:bodyPr>
          <a:lstStyle/>
          <a:p>
            <a:r>
              <a:rPr lang="fr-FR" dirty="0"/>
              <a:t>Licences : Sciences du langage, Information et communication, LLCE, LEA, Langues, Lettres Humanités, Philosophie, Histoire, Géographie, Sociologie, Droit, Administration Publique Sciences sociales, Sciences de l’éducation, Sciences de l’homme, Arts, Histoire de l’art et archéologie</a:t>
            </a:r>
          </a:p>
          <a:p>
            <a:r>
              <a:rPr lang="fr-FR" dirty="0"/>
              <a:t>Classes préparatoires littéraires, commerciales, IEP, Ecoles de commerce</a:t>
            </a:r>
          </a:p>
          <a:p>
            <a:r>
              <a:rPr lang="fr-FR" dirty="0"/>
              <a:t>BTS communication édition, Métiers de l’audiovisuel</a:t>
            </a:r>
          </a:p>
          <a:p>
            <a:r>
              <a:rPr lang="fr-FR" dirty="0"/>
              <a:t>DUT Information-communication, Carrières juridiques, Gestion Administrative et commerciale</a:t>
            </a:r>
          </a:p>
        </p:txBody>
      </p:sp>
    </p:spTree>
    <p:extLst>
      <p:ext uri="{BB962C8B-B14F-4D97-AF65-F5344CB8AC3E}">
        <p14:creationId xmlns:p14="http://schemas.microsoft.com/office/powerpoint/2010/main" val="2233363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6" name="Espace réservé du contenu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64904" y="-459432"/>
            <a:ext cx="16360426" cy="8180213"/>
          </a:xfrm>
        </p:spPr>
      </p:pic>
    </p:spTree>
    <p:extLst>
      <p:ext uri="{BB962C8B-B14F-4D97-AF65-F5344CB8AC3E}">
        <p14:creationId xmlns:p14="http://schemas.microsoft.com/office/powerpoint/2010/main" val="414223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solidFill>
                  <a:srgbClr val="FF0000"/>
                </a:solidFill>
              </a:rPr>
              <a:t>Comment se déroule cet enseignement concrètement ?</a:t>
            </a:r>
          </a:p>
        </p:txBody>
      </p:sp>
      <p:sp>
        <p:nvSpPr>
          <p:cNvPr id="3" name="Espace réservé du contenu 2"/>
          <p:cNvSpPr>
            <a:spLocks noGrp="1"/>
          </p:cNvSpPr>
          <p:nvPr>
            <p:ph idx="1"/>
          </p:nvPr>
        </p:nvSpPr>
        <p:spPr/>
        <p:txBody>
          <a:bodyPr/>
          <a:lstStyle/>
          <a:p>
            <a:r>
              <a:rPr lang="fr-FR" dirty="0"/>
              <a:t>Enseignement conjoint entre un professeur de Lettres et un professeur de Philosophie (2 X 2h par semaine) sur des thèmes communs abordés de manière croisée.</a:t>
            </a:r>
          </a:p>
          <a:p>
            <a:pPr marL="0" indent="0">
              <a:buNone/>
            </a:pPr>
            <a:endParaRPr lang="fr-FR" dirty="0"/>
          </a:p>
          <a:p>
            <a:r>
              <a:rPr lang="fr-FR" dirty="0"/>
              <a:t>Travail à partir de textes littéraires et philosophiques, d’images et de films sur de grands thèmes de l’Antiquité à nos jours.</a:t>
            </a:r>
          </a:p>
          <a:p>
            <a:pPr marL="0" indent="0">
              <a:buNone/>
            </a:pPr>
            <a:endParaRPr lang="fr-FR" dirty="0"/>
          </a:p>
          <a:p>
            <a:pPr marL="0" indent="0">
              <a:buNone/>
            </a:pPr>
            <a:endParaRPr lang="fr-FR" dirty="0"/>
          </a:p>
        </p:txBody>
      </p:sp>
    </p:spTree>
    <p:extLst>
      <p:ext uri="{BB962C8B-B14F-4D97-AF65-F5344CB8AC3E}">
        <p14:creationId xmlns:p14="http://schemas.microsoft.com/office/powerpoint/2010/main" val="1393387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solidFill>
                  <a:srgbClr val="FF0000"/>
                </a:solidFill>
              </a:rPr>
              <a:t>Quel est le programme ?</a:t>
            </a:r>
          </a:p>
        </p:txBody>
      </p:sp>
      <p:sp>
        <p:nvSpPr>
          <p:cNvPr id="3" name="Espace réservé du contenu 2"/>
          <p:cNvSpPr>
            <a:spLocks noGrp="1"/>
          </p:cNvSpPr>
          <p:nvPr>
            <p:ph idx="1"/>
          </p:nvPr>
        </p:nvSpPr>
        <p:spPr/>
        <p:txBody>
          <a:bodyPr>
            <a:normAutofit fontScale="92500" lnSpcReduction="20000"/>
          </a:bodyPr>
          <a:lstStyle/>
          <a:p>
            <a:r>
              <a:rPr lang="fr-FR" dirty="0">
                <a:solidFill>
                  <a:srgbClr val="FF0000"/>
                </a:solidFill>
              </a:rPr>
              <a:t>En Première </a:t>
            </a:r>
            <a:r>
              <a:rPr lang="fr-FR" dirty="0"/>
              <a:t>:</a:t>
            </a:r>
          </a:p>
          <a:p>
            <a:pPr lvl="1"/>
            <a:r>
              <a:rPr lang="fr-FR" dirty="0">
                <a:solidFill>
                  <a:prstClr val="black"/>
                </a:solidFill>
              </a:rPr>
              <a:t>Les pouvoirs de la parole (période de référence : de l’Antiquité à l’Age classique ).</a:t>
            </a:r>
          </a:p>
          <a:p>
            <a:pPr lvl="1"/>
            <a:r>
              <a:rPr lang="fr-FR" dirty="0">
                <a:solidFill>
                  <a:prstClr val="black"/>
                </a:solidFill>
              </a:rPr>
              <a:t>Les représentations du monde (période de référence : Renaissance, Age classique, Lumières)</a:t>
            </a:r>
          </a:p>
          <a:p>
            <a:pPr marL="0" indent="0">
              <a:buNone/>
            </a:pPr>
            <a:endParaRPr lang="fr-FR" dirty="0"/>
          </a:p>
          <a:p>
            <a:r>
              <a:rPr lang="fr-FR" dirty="0">
                <a:solidFill>
                  <a:srgbClr val="FF0000"/>
                </a:solidFill>
              </a:rPr>
              <a:t>En Terminale </a:t>
            </a:r>
            <a:r>
              <a:rPr lang="fr-FR" dirty="0"/>
              <a:t>: </a:t>
            </a:r>
          </a:p>
          <a:p>
            <a:pPr lvl="1"/>
            <a:r>
              <a:rPr lang="fr-FR" dirty="0"/>
              <a:t>La recherche de soi (période de référence : du Romantisme à nos jours) </a:t>
            </a:r>
          </a:p>
          <a:p>
            <a:pPr lvl="1"/>
            <a:r>
              <a:rPr lang="fr-FR" dirty="0"/>
              <a:t>L’humanité en question (période de référence : époque contemporaine )</a:t>
            </a:r>
          </a:p>
        </p:txBody>
      </p:sp>
    </p:spTree>
    <p:extLst>
      <p:ext uri="{BB962C8B-B14F-4D97-AF65-F5344CB8AC3E}">
        <p14:creationId xmlns:p14="http://schemas.microsoft.com/office/powerpoint/2010/main" val="386133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D91CD7-CBBF-4297-88AD-476A41F26133}"/>
              </a:ext>
            </a:extLst>
          </p:cNvPr>
          <p:cNvSpPr>
            <a:spLocks noGrp="1"/>
          </p:cNvSpPr>
          <p:nvPr>
            <p:ph type="title"/>
          </p:nvPr>
        </p:nvSpPr>
        <p:spPr/>
        <p:txBody>
          <a:bodyPr/>
          <a:lstStyle/>
          <a:p>
            <a:r>
              <a:rPr lang="fr-FR" dirty="0">
                <a:solidFill>
                  <a:srgbClr val="FF0000"/>
                </a:solidFill>
              </a:rPr>
              <a:t>Quelles épreuves ?</a:t>
            </a:r>
            <a:endParaRPr lang="fr-FR" dirty="0"/>
          </a:p>
        </p:txBody>
      </p:sp>
      <p:sp>
        <p:nvSpPr>
          <p:cNvPr id="3" name="Espace réservé du contenu 2">
            <a:extLst>
              <a:ext uri="{FF2B5EF4-FFF2-40B4-BE49-F238E27FC236}">
                <a16:creationId xmlns:a16="http://schemas.microsoft.com/office/drawing/2014/main" id="{8F460450-4D99-4482-A8AE-6EFCAF109411}"/>
              </a:ext>
            </a:extLst>
          </p:cNvPr>
          <p:cNvSpPr>
            <a:spLocks noGrp="1"/>
          </p:cNvSpPr>
          <p:nvPr>
            <p:ph idx="1"/>
          </p:nvPr>
        </p:nvSpPr>
        <p:spPr/>
        <p:txBody>
          <a:bodyPr/>
          <a:lstStyle/>
          <a:p>
            <a:r>
              <a:rPr lang="fr-FR" sz="2800" dirty="0"/>
              <a:t>A l’issue de la 1</a:t>
            </a:r>
            <a:r>
              <a:rPr lang="fr-FR" sz="2800" baseline="30000" dirty="0"/>
              <a:t>ère</a:t>
            </a:r>
            <a:r>
              <a:rPr lang="fr-FR" sz="2800" dirty="0"/>
              <a:t> : épreuve écrite de 2h, coef 5</a:t>
            </a:r>
          </a:p>
          <a:p>
            <a:endParaRPr lang="fr-FR" sz="2800" dirty="0"/>
          </a:p>
          <a:p>
            <a:pPr marL="0" indent="0">
              <a:buNone/>
            </a:pPr>
            <a:r>
              <a:rPr lang="fr-FR" sz="2000" dirty="0"/>
              <a:t>Support : Texte littéraire ou philosophique.</a:t>
            </a:r>
          </a:p>
          <a:p>
            <a:pPr marL="0" indent="0">
              <a:buNone/>
            </a:pPr>
            <a:r>
              <a:rPr lang="fr-FR" sz="2000" dirty="0"/>
              <a:t>Question d’interprétation littéraire ou philosophique. (10 points)</a:t>
            </a:r>
          </a:p>
          <a:p>
            <a:pPr marL="0" indent="0">
              <a:buNone/>
            </a:pPr>
            <a:r>
              <a:rPr lang="fr-FR" sz="2000" dirty="0"/>
              <a:t>Question de réflexion littéraire ou philosophique.( 10 points) </a:t>
            </a:r>
          </a:p>
          <a:p>
            <a:pPr marL="0" indent="0">
              <a:buNone/>
            </a:pPr>
            <a:endParaRPr lang="fr-FR" sz="2000" dirty="0"/>
          </a:p>
          <a:p>
            <a:pPr lvl="0"/>
            <a:r>
              <a:rPr lang="fr-FR" sz="2800" dirty="0">
                <a:solidFill>
                  <a:prstClr val="black"/>
                </a:solidFill>
              </a:rPr>
              <a:t>A l’issue de la Terminale : épreuve écrite de 4h, coef 16</a:t>
            </a:r>
          </a:p>
          <a:p>
            <a:pPr marL="0" lvl="0" indent="0">
              <a:buNone/>
            </a:pPr>
            <a:r>
              <a:rPr lang="fr-FR" sz="2800" dirty="0">
                <a:solidFill>
                  <a:prstClr val="black"/>
                </a:solidFill>
              </a:rPr>
              <a:t> et éventuellement, </a:t>
            </a:r>
            <a:r>
              <a:rPr lang="fr-FR" sz="2800">
                <a:solidFill>
                  <a:prstClr val="black"/>
                </a:solidFill>
              </a:rPr>
              <a:t>grand oral de </a:t>
            </a:r>
            <a:r>
              <a:rPr lang="fr-FR" sz="2800" dirty="0">
                <a:solidFill>
                  <a:prstClr val="black"/>
                </a:solidFill>
              </a:rPr>
              <a:t>20 minutes, coef 10</a:t>
            </a:r>
          </a:p>
          <a:p>
            <a:pPr marL="0" indent="0">
              <a:buNone/>
            </a:pPr>
            <a:endParaRPr lang="fr-FR" sz="2000" dirty="0"/>
          </a:p>
        </p:txBody>
      </p:sp>
    </p:spTree>
    <p:extLst>
      <p:ext uri="{BB962C8B-B14F-4D97-AF65-F5344CB8AC3E}">
        <p14:creationId xmlns:p14="http://schemas.microsoft.com/office/powerpoint/2010/main" val="2339165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308</Words>
  <Application>Microsoft Office PowerPoint</Application>
  <PresentationFormat>Affichage à l'écran (4:3)</PresentationFormat>
  <Paragraphs>55</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Calibri</vt:lpstr>
      <vt:lpstr>Thème Office</vt:lpstr>
      <vt:lpstr>Spécialité Humanités, Littérature et Philosophie</vt:lpstr>
      <vt:lpstr>Que sont les « Humanités » ? </vt:lpstr>
      <vt:lpstr>Quels sont les objectifs de cette spécialité ? (extraits du BO du 22/01/2019)</vt:lpstr>
      <vt:lpstr>Pour quelle poursuite d’études?</vt:lpstr>
      <vt:lpstr>Domaines de formation facilités par cet enseignement de spécialité </vt:lpstr>
      <vt:lpstr>Présentation PowerPoint</vt:lpstr>
      <vt:lpstr>Comment se déroule cet enseignement concrètement ?</vt:lpstr>
      <vt:lpstr>Quel est le programme ?</vt:lpstr>
      <vt:lpstr>Quelles épreuves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Spécialité Humanités, Littérature et Philosophie</dc:title>
  <dc:creator>Cécile Oppenchaim</dc:creator>
  <cp:lastModifiedBy>Sandhra</cp:lastModifiedBy>
  <cp:revision>15</cp:revision>
  <dcterms:created xsi:type="dcterms:W3CDTF">2019-08-29T09:24:45Z</dcterms:created>
  <dcterms:modified xsi:type="dcterms:W3CDTF">2019-09-01T17:42:28Z</dcterms:modified>
</cp:coreProperties>
</file>